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68" r:id="rId4"/>
    <p:sldId id="269" r:id="rId5"/>
    <p:sldId id="270" r:id="rId6"/>
    <p:sldId id="279" r:id="rId7"/>
    <p:sldId id="280" r:id="rId8"/>
    <p:sldId id="281" r:id="rId9"/>
    <p:sldId id="271" r:id="rId10"/>
    <p:sldId id="272" r:id="rId11"/>
    <p:sldId id="257" r:id="rId12"/>
    <p:sldId id="258" r:id="rId13"/>
    <p:sldId id="273" r:id="rId14"/>
    <p:sldId id="274" r:id="rId15"/>
    <p:sldId id="275" r:id="rId16"/>
    <p:sldId id="276" r:id="rId17"/>
    <p:sldId id="277" r:id="rId18"/>
    <p:sldId id="278" r:id="rId19"/>
    <p:sldId id="282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3" autoAdjust="0"/>
    <p:restoredTop sz="94660"/>
  </p:normalViewPr>
  <p:slideViewPr>
    <p:cSldViewPr snapToGrid="0" showGuides="1">
      <p:cViewPr varScale="1">
        <p:scale>
          <a:sx n="202" d="100"/>
          <a:sy n="202" d="100"/>
        </p:scale>
        <p:origin x="216" y="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58AA-D08B-481B-F29E-C22061DC5F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78D97C-5EEF-9868-6149-B3678E52F1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936C23-5535-E2E8-B8B8-2564B6677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F2CBC-6F77-8F3D-CA3E-AE4FFD0B3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DFD24-2C2B-6810-97A7-C74F9BDC5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42420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7678-13DD-DDF9-CCAA-E1D0BA05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A208D-49E3-69D9-23BF-DC1CBA5455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8FB6A-4B1C-4A55-548A-C7BA1CB73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A20C1C-9CB5-18DF-38DC-AB8AEB905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06C3B-576C-91AE-38F7-E416A489D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4038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005C51-7ACA-44D6-AE96-4FE89A39C2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049BE9-A66D-B484-68A1-E9C7C7D06A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ECE2-3A74-1D15-ADF3-6E003757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7DDB8-09DF-8412-784E-4ED0D2BD0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2DA8E1-0F5A-34C2-ABE9-0E7471E35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46727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6A099-B9FD-8243-26C4-E5F36FE5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713B9-753A-2FB5-5B4F-94C83DBEA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63B97-CAD9-DF7F-1563-B2C34F4D0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3CBD7-7103-D6F4-1CAF-8CD1FC5CA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0DF92-4F83-B14C-6EEB-13E945BA2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5904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0B27-C6D0-F62C-5E4C-EF2339C6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B7FDA-8616-3C3A-CAB9-2B69ADDDD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FDBC2-DCF9-9326-6A66-58D69EB57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A2280-3176-35D1-E783-55E73264B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6AB57-6E04-2BCE-3B13-4F5FAB377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4478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C6D45-92A9-E187-3868-68164CBCF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521B8-E198-FA0D-7FC7-EC9F4E3AB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A6F54C-CB01-106A-C4C0-420403305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FB239B-1B83-45C7-F6E2-56EA3ADBC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4803A-52E3-3827-E28F-510746B2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6BEB19-EE92-0793-BF8C-5F46955AB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2951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91848-7371-C7A4-10FC-F5CB92E5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F00E6E-D6BF-32EC-D5EE-A91729D59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3982E-B38A-B2AB-DA5C-8ED697941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1D4A9-2F8C-F723-CE29-F4A8073B1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0FB0B-DEF3-7ABE-4E15-C25593183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DF838C-8200-BB62-36E9-E7CF31BF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1CAE1A-8D78-8740-FAF8-60E36FD36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4631F-FDC5-32CB-14BE-DF7D15985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55843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273-B190-1933-B834-C87FD210B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258F4-97C1-3DD6-EFA3-117AF702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39D1FC-2D45-540F-03FB-4115ADAC5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2807B7-50D0-7896-622B-EFCC04A85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113420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3B8772-F462-DBAE-DF46-786A1B39F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5AC338-6A20-C8E8-4246-E4419B73A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26318-5DB7-D396-D5A7-FD4D74117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88815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6117-C43C-7DB1-AD8C-C643A0672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2C2C3F-D923-15A7-1071-5F98301F3E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4B986D-D9FD-DD20-E69D-FF10C0C41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E72E9-8E25-66C6-30DF-C4CB67FC0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67387E-CF30-6C5B-32A6-5765BB72A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20346C-A672-D2B0-306B-800DDE5C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327539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8450B-F9C5-7119-2270-F5639545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C629DF-104E-BEAC-B9FC-54EF2468FE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E29EBF-20F7-BD78-21CE-9173045C0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D109B-7471-452B-204C-0E3B643B6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6DF42F-460A-AAC0-4C46-2A6E6442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BC8E89-8EE4-849D-30E7-E8AF7A361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6537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A45E81-CCD8-5838-0C12-8510CCCD9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0FF7A-FD36-8930-8CF0-33E103AE7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2F568-77E1-E9EC-FF21-1D90E2E0C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2483B-7426-4958-965D-EFFC31B5C819}" type="datetimeFigureOut">
              <a:rPr lang="nb-NO" smtClean="0"/>
              <a:t>17.11.2023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4C3889-B432-6BA1-1048-93D3214D76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C0617-659A-C04A-BEE8-5433303BC4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23F3F-9141-4572-B909-0FE557AB81E9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95744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>
            <a:extLst>
              <a:ext uri="{FF2B5EF4-FFF2-40B4-BE49-F238E27FC236}">
                <a16:creationId xmlns:a16="http://schemas.microsoft.com/office/drawing/2014/main" id="{2EA4BCD5-E0F9-DD7A-EEAC-8BC57B051698}"/>
              </a:ext>
            </a:extLst>
          </p:cNvPr>
          <p:cNvSpPr txBox="1">
            <a:spLocks/>
          </p:cNvSpPr>
          <p:nvPr/>
        </p:nvSpPr>
        <p:spPr>
          <a:xfrm>
            <a:off x="452487" y="0"/>
            <a:ext cx="4821074" cy="6674177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15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73" kern="1200">
                <a:solidFill>
                  <a:srgbClr val="4A101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373" i="0" u="none" strike="noStrike" kern="1200" cap="none" spc="0" normalizeH="0" baseline="0" noProof="0" dirty="0">
                <a:ln>
                  <a:noFill/>
                </a:ln>
                <a:solidFill>
                  <a:srgbClr val="4A1011"/>
                </a:solidFill>
                <a:effectLst/>
                <a:uLnTx/>
                <a:uFillTx/>
                <a:latin typeface="Gill Sans MT" panose="020B0502020104020203" pitchFamily="34" charset="0"/>
              </a:rPr>
              <a:t>Programmering i Python: Tips og Triks</a:t>
            </a: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>
              <a:latin typeface="Gill Sans MT" panose="020B0502020104020203" pitchFamily="34" charset="0"/>
            </a:endParaRP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373" b="0" i="0" u="none" strike="noStrike" kern="1200" cap="none" spc="0" normalizeH="0" baseline="0" noProof="0" dirty="0">
                <a:ln>
                  <a:noFill/>
                </a:ln>
                <a:solidFill>
                  <a:srgbClr val="4A1011"/>
                </a:solidFill>
                <a:effectLst/>
                <a:uLnTx/>
                <a:uFillTx/>
                <a:latin typeface="Gill Sans MT" panose="020B0502020104020203" pitchFamily="34" charset="0"/>
              </a:rPr>
              <a:t>Klokkerjordet Skole</a:t>
            </a: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dirty="0">
              <a:latin typeface="Gill Sans MT" panose="020B0502020104020203" pitchFamily="34" charset="0"/>
            </a:endParaRP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373" b="0" i="0" u="none" strike="noStrike" kern="1200" cap="none" spc="0" normalizeH="0" baseline="0" noProof="0" dirty="0">
                <a:ln>
                  <a:noFill/>
                </a:ln>
                <a:solidFill>
                  <a:srgbClr val="4A1011"/>
                </a:solidFill>
                <a:effectLst/>
                <a:uLnTx/>
                <a:uFillTx/>
                <a:latin typeface="Gill Sans MT" panose="020B0502020104020203" pitchFamily="34" charset="0"/>
              </a:rPr>
              <a:t>20.11.2023</a:t>
            </a: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nb-NO" dirty="0">
                <a:latin typeface="Gill Sans MT" panose="020B0502020104020203" pitchFamily="34" charset="0"/>
              </a:rPr>
            </a:br>
            <a:r>
              <a:rPr lang="nb-NO" sz="2000" dirty="0">
                <a:latin typeface="Gill Sans MT" panose="020B0502020104020203" pitchFamily="34" charset="0"/>
              </a:rPr>
              <a:t>Martin Gran</a:t>
            </a:r>
          </a:p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sz="2000" dirty="0" err="1">
                <a:latin typeface="Gill Sans MT" panose="020B0502020104020203" pitchFamily="34" charset="0"/>
              </a:rPr>
              <a:t>martgra@gmail.com</a:t>
            </a:r>
            <a:endParaRPr lang="nb-NO" sz="2000" dirty="0">
              <a:latin typeface="Gill Sans MT" panose="020B050202010402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9F7C49E2-911D-310A-A79E-2438F7E9C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561" y="0"/>
            <a:ext cx="6918439" cy="691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70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F508A9-7F17-0B51-7048-D9C141BA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Python?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32BFEB-BBE2-A75C-604A-3D6B25D75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/>
              <a:t>Verdens mest utbredte programmeringsspråk</a:t>
            </a:r>
          </a:p>
          <a:p>
            <a:r>
              <a:rPr lang="nb-NO" dirty="0"/>
              <a:t>Et allsidig språk som kan brukes til mange problemer av ulik karakter</a:t>
            </a:r>
          </a:p>
          <a:p>
            <a:r>
              <a:rPr lang="nb-NO" dirty="0"/>
              <a:t>En enkel syntaks som ligger tett opp til naturlig språk</a:t>
            </a:r>
          </a:p>
          <a:p>
            <a:r>
              <a:rPr lang="nb-NO" dirty="0"/>
              <a:t>Et stort «fellesskap» med mye god dokumentasjon/støtteressurser</a:t>
            </a:r>
          </a:p>
          <a:p>
            <a:r>
              <a:rPr lang="nb-NO" dirty="0"/>
              <a:t>Svært god støtte fra </a:t>
            </a:r>
            <a:r>
              <a:rPr lang="nb-NO" dirty="0" err="1"/>
              <a:t>chatGPT</a:t>
            </a:r>
            <a:r>
              <a:rPr lang="nb-NO" dirty="0"/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397055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tel 9">
            <a:extLst>
              <a:ext uri="{FF2B5EF4-FFF2-40B4-BE49-F238E27FC236}">
                <a16:creationId xmlns:a16="http://schemas.microsoft.com/office/drawing/2014/main" id="{2EA4BCD5-E0F9-DD7A-EEAC-8BC57B051698}"/>
              </a:ext>
            </a:extLst>
          </p:cNvPr>
          <p:cNvSpPr txBox="1">
            <a:spLocks/>
          </p:cNvSpPr>
          <p:nvPr/>
        </p:nvSpPr>
        <p:spPr>
          <a:xfrm>
            <a:off x="204933" y="187379"/>
            <a:ext cx="11342902" cy="1330336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 algn="l" defTabSz="91415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73" kern="1200">
                <a:solidFill>
                  <a:srgbClr val="4A101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1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="1" dirty="0">
                <a:latin typeface="Gill Sans MT" panose="020B0502020104020203" pitchFamily="34" charset="0"/>
              </a:rPr>
              <a:t>Hvordan fungerer Python?</a:t>
            </a:r>
            <a:endParaRPr kumimoji="0" lang="nb-NO" sz="3373" b="1" i="0" u="none" strike="noStrike" kern="1200" cap="none" spc="0" normalizeH="0" baseline="0" noProof="0" dirty="0">
              <a:ln>
                <a:noFill/>
              </a:ln>
              <a:solidFill>
                <a:srgbClr val="4A1011"/>
              </a:solidFill>
              <a:effectLst/>
              <a:uLnTx/>
              <a:uFillTx/>
              <a:latin typeface="Gill Sans MT" panose="020B0502020104020203" pitchFamily="34" charset="0"/>
            </a:endParaRPr>
          </a:p>
        </p:txBody>
      </p:sp>
      <p:pic>
        <p:nvPicPr>
          <p:cNvPr id="4" name="Graphic 3" descr="Paper outline">
            <a:extLst>
              <a:ext uri="{FF2B5EF4-FFF2-40B4-BE49-F238E27FC236}">
                <a16:creationId xmlns:a16="http://schemas.microsoft.com/office/drawing/2014/main" id="{E831819C-637F-7C6B-508E-6A5CE4F8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089" y="3183292"/>
            <a:ext cx="2150719" cy="18599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6A561C-F3F7-16E4-0832-44925EAD85E1}"/>
              </a:ext>
            </a:extLst>
          </p:cNvPr>
          <p:cNvSpPr txBox="1"/>
          <p:nvPr/>
        </p:nvSpPr>
        <p:spPr>
          <a:xfrm>
            <a:off x="850630" y="3984570"/>
            <a:ext cx="1859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print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(«</a:t>
            </a:r>
            <a:r>
              <a:rPr lang="nb-NO" sz="120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»)</a:t>
            </a:r>
          </a:p>
        </p:txBody>
      </p:sp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43141C21-A921-9D19-43BD-69EE41ADB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122" y="3440488"/>
            <a:ext cx="1458369" cy="1598041"/>
          </a:xfrm>
          <a:prstGeom prst="rect">
            <a:avLst/>
          </a:prstGeom>
        </p:spPr>
      </p:pic>
      <p:pic>
        <p:nvPicPr>
          <p:cNvPr id="12" name="Graphic 11" descr="Monitor with solid fill">
            <a:extLst>
              <a:ext uri="{FF2B5EF4-FFF2-40B4-BE49-F238E27FC236}">
                <a16:creationId xmlns:a16="http://schemas.microsoft.com/office/drawing/2014/main" id="{7D98562E-FEA1-5EB0-D6A9-59A5F5471F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07262" y="3262601"/>
            <a:ext cx="2143483" cy="21434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34DDEC-EE11-9CBC-BB74-25BD9AB29D46}"/>
              </a:ext>
            </a:extLst>
          </p:cNvPr>
          <p:cNvSpPr txBox="1"/>
          <p:nvPr/>
        </p:nvSpPr>
        <p:spPr>
          <a:xfrm>
            <a:off x="9975635" y="3945669"/>
            <a:ext cx="1262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hello</a:t>
            </a:r>
            <a:endParaRPr lang="nb-NO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00DC922-3A13-D4D6-7A02-FD5BF19FBA75}"/>
              </a:ext>
            </a:extLst>
          </p:cNvPr>
          <p:cNvSpPr/>
          <p:nvPr/>
        </p:nvSpPr>
        <p:spPr>
          <a:xfrm>
            <a:off x="2679867" y="3848876"/>
            <a:ext cx="914400" cy="528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C099A85D-F68E-B929-535E-C20159191D43}"/>
              </a:ext>
            </a:extLst>
          </p:cNvPr>
          <p:cNvSpPr/>
          <p:nvPr/>
        </p:nvSpPr>
        <p:spPr>
          <a:xfrm>
            <a:off x="5537040" y="3932852"/>
            <a:ext cx="914400" cy="528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7" name="Graphic 16" descr="Paper outline">
            <a:extLst>
              <a:ext uri="{FF2B5EF4-FFF2-40B4-BE49-F238E27FC236}">
                <a16:creationId xmlns:a16="http://schemas.microsoft.com/office/drawing/2014/main" id="{232D4890-B4B4-65C7-B18E-EA580037F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1440" y="3251716"/>
            <a:ext cx="1850873" cy="185087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7B3F91-CB08-63CC-6D4B-96F044CF0F79}"/>
              </a:ext>
            </a:extLst>
          </p:cNvPr>
          <p:cNvSpPr txBox="1"/>
          <p:nvPr/>
        </p:nvSpPr>
        <p:spPr>
          <a:xfrm>
            <a:off x="6876843" y="3877246"/>
            <a:ext cx="1425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0101000001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1001011110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0011110011</a:t>
            </a:r>
          </a:p>
          <a:p>
            <a:r>
              <a:rPr lang="nb-NO" sz="1200" dirty="0">
                <a:latin typeface="Consolas" panose="020B0609020204030204" pitchFamily="49" charset="0"/>
                <a:cs typeface="Consolas" panose="020B0609020204030204" pitchFamily="49" charset="0"/>
              </a:rPr>
              <a:t>1110111000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94CCF7F-AB31-607C-016E-812CD31C4B8D}"/>
              </a:ext>
            </a:extLst>
          </p:cNvPr>
          <p:cNvSpPr/>
          <p:nvPr/>
        </p:nvSpPr>
        <p:spPr>
          <a:xfrm>
            <a:off x="8129711" y="3962397"/>
            <a:ext cx="914400" cy="52873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F52A89-00A2-3E11-27CE-0E60D9DFBFE6}"/>
              </a:ext>
            </a:extLst>
          </p:cNvPr>
          <p:cNvSpPr txBox="1"/>
          <p:nvPr/>
        </p:nvSpPr>
        <p:spPr>
          <a:xfrm>
            <a:off x="474061" y="1723861"/>
            <a:ext cx="2026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dirty="0"/>
              <a:t>Tekstfil av typen .</a:t>
            </a:r>
            <a:r>
              <a:rPr lang="nb-NO" dirty="0" err="1"/>
              <a:t>py</a:t>
            </a:r>
            <a:endParaRPr lang="nb-NO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BB8E7A-5E9A-7C7E-7C1A-F99EAD0FA368}"/>
              </a:ext>
            </a:extLst>
          </p:cNvPr>
          <p:cNvSpPr txBox="1"/>
          <p:nvPr/>
        </p:nvSpPr>
        <p:spPr>
          <a:xfrm>
            <a:off x="3447915" y="1671811"/>
            <a:ext cx="2338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Python «oversetteren»</a:t>
            </a:r>
            <a:br>
              <a:rPr lang="nb-NO" dirty="0"/>
            </a:br>
            <a:r>
              <a:rPr lang="nb-NO" dirty="0"/>
              <a:t>(</a:t>
            </a:r>
            <a:r>
              <a:rPr lang="nb-NO" dirty="0" err="1"/>
              <a:t>interpeter</a:t>
            </a:r>
            <a:r>
              <a:rPr lang="nb-NO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2B6D6E-DB01-AC3B-C03A-F66CDF3E3791}"/>
              </a:ext>
            </a:extLst>
          </p:cNvPr>
          <p:cNvSpPr txBox="1"/>
          <p:nvPr/>
        </p:nvSpPr>
        <p:spPr>
          <a:xfrm>
            <a:off x="6299366" y="1651079"/>
            <a:ext cx="283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Instruksjoner datamaskinen </a:t>
            </a:r>
          </a:p>
          <a:p>
            <a:pPr algn="ctr"/>
            <a:r>
              <a:rPr lang="nb-NO" dirty="0"/>
              <a:t>forstår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CE35CB-E0C1-7453-C5C6-CE83ED8FA92F}"/>
              </a:ext>
            </a:extLst>
          </p:cNvPr>
          <p:cNvSpPr txBox="1"/>
          <p:nvPr/>
        </p:nvSpPr>
        <p:spPr>
          <a:xfrm>
            <a:off x="9732637" y="1951571"/>
            <a:ext cx="1904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b-NO" dirty="0"/>
              <a:t>Handlingen utført </a:t>
            </a:r>
          </a:p>
          <a:p>
            <a:pPr algn="ctr"/>
            <a:r>
              <a:rPr lang="nb-NO" dirty="0"/>
              <a:t>av datamaskin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1728776-257F-3D44-E27A-2A5A04053142}"/>
              </a:ext>
            </a:extLst>
          </p:cNvPr>
          <p:cNvCxnSpPr/>
          <p:nvPr/>
        </p:nvCxnSpPr>
        <p:spPr>
          <a:xfrm flipH="1">
            <a:off x="10531151" y="2786743"/>
            <a:ext cx="75835" cy="6422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E8B666-408E-3380-A398-98B003D15318}"/>
              </a:ext>
            </a:extLst>
          </p:cNvPr>
          <p:cNvCxnSpPr/>
          <p:nvPr/>
        </p:nvCxnSpPr>
        <p:spPr>
          <a:xfrm flipH="1">
            <a:off x="7376876" y="2536241"/>
            <a:ext cx="75835" cy="6422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C2ECF4-A47D-043A-5110-4A1CB9CB3DF2}"/>
              </a:ext>
            </a:extLst>
          </p:cNvPr>
          <p:cNvCxnSpPr/>
          <p:nvPr/>
        </p:nvCxnSpPr>
        <p:spPr>
          <a:xfrm flipH="1">
            <a:off x="4541471" y="2536240"/>
            <a:ext cx="75835" cy="6422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2CB4F78-5A93-83CF-74A4-0D5573765202}"/>
              </a:ext>
            </a:extLst>
          </p:cNvPr>
          <p:cNvCxnSpPr/>
          <p:nvPr/>
        </p:nvCxnSpPr>
        <p:spPr>
          <a:xfrm flipH="1">
            <a:off x="1361193" y="2293758"/>
            <a:ext cx="75835" cy="64225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349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 og syntaks</a:t>
            </a:r>
            <a:r>
              <a:rPr lang="nb-NO" b="1" dirty="0"/>
              <a:t>: variabler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03446"/>
            <a:ext cx="51816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 err="1">
                <a:effectLst/>
                <a:latin typeface="Söhne"/>
              </a:rPr>
              <a:t>Tenk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på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variabler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som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bokser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hvor</a:t>
            </a:r>
            <a:r>
              <a:rPr lang="en-GB" sz="1800" b="0" i="0" dirty="0">
                <a:effectLst/>
                <a:latin typeface="Söhne"/>
              </a:rPr>
              <a:t> du </a:t>
            </a:r>
            <a:r>
              <a:rPr lang="en-GB" sz="1800" b="0" i="0" dirty="0" err="1">
                <a:effectLst/>
                <a:latin typeface="Söhne"/>
              </a:rPr>
              <a:t>kan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lagre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informasjon</a:t>
            </a:r>
            <a:r>
              <a:rPr lang="en-GB" sz="1800" b="0" i="0" dirty="0">
                <a:effectLst/>
                <a:latin typeface="Söhne"/>
              </a:rPr>
              <a:t>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 err="1">
                <a:effectLst/>
                <a:latin typeface="Söhne"/>
              </a:rPr>
              <a:t>Hver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variabel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må</a:t>
            </a:r>
            <a:r>
              <a:rPr lang="en-GB" sz="1800" b="0" i="0" dirty="0">
                <a:effectLst/>
                <a:latin typeface="Söhne"/>
              </a:rPr>
              <a:t> ha et </a:t>
            </a:r>
            <a:r>
              <a:rPr lang="en-GB" sz="1800" b="0" i="0" dirty="0" err="1">
                <a:effectLst/>
                <a:latin typeface="Söhne"/>
              </a:rPr>
              <a:t>unikt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navn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slik</a:t>
            </a:r>
            <a:r>
              <a:rPr lang="en-GB" sz="1800" b="0" i="0" dirty="0">
                <a:effectLst/>
                <a:latin typeface="Söhne"/>
              </a:rPr>
              <a:t> at du </a:t>
            </a:r>
            <a:r>
              <a:rPr lang="en-GB" sz="1800" b="0" i="0" dirty="0" err="1">
                <a:effectLst/>
                <a:latin typeface="Söhne"/>
              </a:rPr>
              <a:t>kan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identifisere</a:t>
            </a:r>
            <a:r>
              <a:rPr lang="en-GB" sz="1800" b="0" i="0" dirty="0">
                <a:effectLst/>
                <a:latin typeface="Söhne"/>
              </a:rPr>
              <a:t> den. </a:t>
            </a:r>
            <a:br>
              <a:rPr lang="en-GB" sz="1800" b="0" i="0" dirty="0">
                <a:effectLst/>
                <a:latin typeface="Söhne"/>
              </a:rPr>
            </a:br>
            <a:r>
              <a:rPr lang="en-GB" sz="1800" b="0" i="0" dirty="0">
                <a:solidFill>
                  <a:srgbClr val="C00000"/>
                </a:solidFill>
                <a:effectLst/>
                <a:latin typeface="Söhne"/>
              </a:rPr>
              <a:t>OBS: </a:t>
            </a:r>
            <a:r>
              <a:rPr lang="en-GB" sz="1800" b="0" i="0" dirty="0" err="1">
                <a:solidFill>
                  <a:srgbClr val="C00000"/>
                </a:solidFill>
                <a:effectLst/>
                <a:latin typeface="Söhne"/>
              </a:rPr>
              <a:t>Navn</a:t>
            </a:r>
            <a:r>
              <a:rPr lang="en-GB" sz="1800" b="0" i="0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en-GB" sz="1800" b="0" i="0" dirty="0" err="1">
                <a:solidFill>
                  <a:srgbClr val="C00000"/>
                </a:solidFill>
                <a:effectLst/>
                <a:latin typeface="Söhne"/>
              </a:rPr>
              <a:t>på</a:t>
            </a:r>
            <a:r>
              <a:rPr lang="en-GB" sz="1800" b="0" i="0" dirty="0">
                <a:solidFill>
                  <a:srgbClr val="C00000"/>
                </a:solidFill>
                <a:effectLst/>
                <a:latin typeface="Söhne"/>
              </a:rPr>
              <a:t> variable er “case sensitive” </a:t>
            </a:r>
            <a:r>
              <a:rPr lang="en-GB" sz="1800" b="1" i="1" dirty="0">
                <a:solidFill>
                  <a:srgbClr val="C00000"/>
                </a:solidFill>
                <a:effectLst/>
                <a:latin typeface="Söhne"/>
              </a:rPr>
              <a:t>x</a:t>
            </a:r>
            <a:r>
              <a:rPr lang="en-GB" sz="1800" b="1" i="0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en-GB" sz="1800" i="0" dirty="0">
                <a:solidFill>
                  <a:srgbClr val="C00000"/>
                </a:solidFill>
                <a:effectLst/>
                <a:latin typeface="Söhne"/>
              </a:rPr>
              <a:t>er </a:t>
            </a:r>
            <a:r>
              <a:rPr lang="en-GB" sz="1800" i="0" dirty="0" err="1">
                <a:solidFill>
                  <a:srgbClr val="C00000"/>
                </a:solidFill>
                <a:effectLst/>
                <a:latin typeface="Söhne"/>
              </a:rPr>
              <a:t>ikke</a:t>
            </a:r>
            <a:r>
              <a:rPr lang="en-GB" sz="1800" i="0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en-GB" sz="1800" i="0" dirty="0" err="1">
                <a:solidFill>
                  <a:srgbClr val="C00000"/>
                </a:solidFill>
                <a:effectLst/>
                <a:latin typeface="Söhne"/>
              </a:rPr>
              <a:t>lik</a:t>
            </a:r>
            <a:r>
              <a:rPr lang="en-GB" sz="1800" i="0" dirty="0">
                <a:solidFill>
                  <a:srgbClr val="C00000"/>
                </a:solidFill>
                <a:effectLst/>
                <a:latin typeface="Söhne"/>
              </a:rPr>
              <a:t> </a:t>
            </a:r>
            <a:r>
              <a:rPr lang="en-GB" sz="1800" b="1" i="1" dirty="0">
                <a:solidFill>
                  <a:srgbClr val="C00000"/>
                </a:solidFill>
                <a:effectLst/>
                <a:latin typeface="Söhne"/>
              </a:rPr>
              <a:t>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800" b="0" i="0" dirty="0" err="1">
                <a:effectLst/>
                <a:latin typeface="Söhne"/>
              </a:rPr>
              <a:t>Informasjonen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som</a:t>
            </a:r>
            <a:r>
              <a:rPr lang="en-GB" sz="1800" b="0" i="0" dirty="0">
                <a:effectLst/>
                <a:latin typeface="Söhne"/>
              </a:rPr>
              <a:t> er </a:t>
            </a:r>
            <a:r>
              <a:rPr lang="en-GB" sz="1800" b="0" i="0" dirty="0" err="1">
                <a:effectLst/>
                <a:latin typeface="Söhne"/>
              </a:rPr>
              <a:t>lagret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i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variabelen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kalles</a:t>
            </a:r>
            <a:r>
              <a:rPr lang="en-GB" sz="1800" b="0" i="0" dirty="0">
                <a:effectLst/>
                <a:latin typeface="Söhne"/>
              </a:rPr>
              <a:t> dens </a:t>
            </a:r>
            <a:r>
              <a:rPr lang="en-GB" sz="1800" b="0" i="0" dirty="0" err="1">
                <a:effectLst/>
                <a:latin typeface="Söhne"/>
              </a:rPr>
              <a:t>verdi</a:t>
            </a:r>
            <a:r>
              <a:rPr lang="en-GB" sz="1800" b="0" i="0" dirty="0">
                <a:effectLst/>
                <a:latin typeface="Söhne"/>
              </a:rPr>
              <a:t>. For </a:t>
            </a:r>
            <a:r>
              <a:rPr lang="en-GB" sz="1800" b="0" i="0" dirty="0" err="1">
                <a:effectLst/>
                <a:latin typeface="Söhne"/>
              </a:rPr>
              <a:t>eksempel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kan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en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variabel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som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heter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1" i="1" dirty="0">
                <a:effectLst/>
                <a:latin typeface="Söhne"/>
              </a:rPr>
              <a:t>alder</a:t>
            </a:r>
            <a:r>
              <a:rPr lang="en-GB" sz="1800" b="0" i="0" dirty="0">
                <a:effectLst/>
                <a:latin typeface="Söhne"/>
              </a:rPr>
              <a:t> ha </a:t>
            </a:r>
            <a:r>
              <a:rPr lang="en-GB" sz="1800" b="0" i="0" dirty="0" err="1">
                <a:effectLst/>
                <a:latin typeface="Söhne"/>
              </a:rPr>
              <a:t>verdien</a:t>
            </a:r>
            <a:r>
              <a:rPr lang="en-GB" sz="1800" b="0" i="0" dirty="0">
                <a:effectLst/>
                <a:latin typeface="Söhne"/>
              </a:rPr>
              <a:t> 30.</a:t>
            </a:r>
          </a:p>
          <a:p>
            <a:r>
              <a:rPr lang="en-GB" sz="1800" b="0" i="0" dirty="0" err="1">
                <a:effectLst/>
                <a:latin typeface="Söhne"/>
              </a:rPr>
              <a:t>Verdien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i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en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variabel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oppdateres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mens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programmet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ditt</a:t>
            </a:r>
            <a:r>
              <a:rPr lang="en-GB" sz="1800" b="0" i="0" dirty="0">
                <a:effectLst/>
                <a:latin typeface="Söhne"/>
              </a:rPr>
              <a:t> </a:t>
            </a:r>
            <a:r>
              <a:rPr lang="en-GB" sz="1800" b="0" i="0" dirty="0" err="1">
                <a:effectLst/>
                <a:latin typeface="Söhne"/>
              </a:rPr>
              <a:t>kjører</a:t>
            </a:r>
            <a:r>
              <a:rPr lang="en-GB" sz="1800" b="0" i="0" dirty="0">
                <a:effectLst/>
                <a:latin typeface="Söhne"/>
              </a:rPr>
              <a:t>.</a:t>
            </a:r>
          </a:p>
          <a:p>
            <a:pPr marL="0" indent="0" algn="l">
              <a:buNone/>
            </a:pPr>
            <a:endParaRPr lang="en-GB" sz="1800" b="0" i="0" dirty="0">
              <a:effectLst/>
              <a:latin typeface="Söhne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F0AAE209-3BA8-7A54-6D0E-9AFB04648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18" y="1705917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712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Python og syntaks: </a:t>
            </a:r>
            <a:r>
              <a:rPr lang="nb-NO" b="1" dirty="0"/>
              <a:t>datatyper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effectLst/>
                <a:latin typeface="Söhne"/>
              </a:rPr>
              <a:t>Heltall</a:t>
            </a:r>
            <a:r>
              <a:rPr lang="en-GB" b="1" i="0" dirty="0">
                <a:effectLst/>
                <a:latin typeface="Söhne"/>
              </a:rPr>
              <a:t> (Integers):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Representerer</a:t>
            </a:r>
            <a:r>
              <a:rPr lang="en-GB" b="0" i="0" dirty="0">
                <a:effectLst/>
                <a:latin typeface="Söhne"/>
              </a:rPr>
              <a:t> hele tall, </a:t>
            </a:r>
            <a:r>
              <a:rPr lang="en-GB" b="0" i="0" dirty="0" err="1">
                <a:effectLst/>
                <a:latin typeface="Söhne"/>
              </a:rPr>
              <a:t>både</a:t>
            </a:r>
            <a:r>
              <a:rPr lang="en-GB" b="0" i="0" dirty="0">
                <a:effectLst/>
                <a:latin typeface="Söhne"/>
              </a:rPr>
              <a:t> positive </a:t>
            </a:r>
            <a:r>
              <a:rPr lang="en-GB" b="0" i="0" dirty="0" err="1">
                <a:effectLst/>
                <a:latin typeface="Söhne"/>
              </a:rPr>
              <a:t>og</a:t>
            </a:r>
            <a:r>
              <a:rPr lang="en-GB" b="0" i="0" dirty="0">
                <a:effectLst/>
                <a:latin typeface="Söhne"/>
              </a:rPr>
              <a:t> negative, </a:t>
            </a:r>
            <a:r>
              <a:rPr lang="en-GB" b="0" i="0" dirty="0" err="1">
                <a:effectLst/>
                <a:latin typeface="Söhne"/>
              </a:rPr>
              <a:t>uten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desimaler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effectLst/>
                <a:latin typeface="Söhne"/>
              </a:rPr>
              <a:t>Desimaltall</a:t>
            </a:r>
            <a:r>
              <a:rPr lang="en-GB" b="1" i="0" dirty="0">
                <a:effectLst/>
                <a:latin typeface="Söhne"/>
              </a:rPr>
              <a:t> (Floats):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Brukes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å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representere</a:t>
            </a:r>
            <a:r>
              <a:rPr lang="en-GB" b="0" i="0" dirty="0">
                <a:effectLst/>
                <a:latin typeface="Söhne"/>
              </a:rPr>
              <a:t> tall med </a:t>
            </a:r>
            <a:r>
              <a:rPr lang="en-GB" b="0" i="0" dirty="0" err="1">
                <a:effectLst/>
                <a:latin typeface="Söhne"/>
              </a:rPr>
              <a:t>desimaler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effectLst/>
                <a:latin typeface="Söhne"/>
              </a:rPr>
              <a:t>Strenger</a:t>
            </a:r>
            <a:r>
              <a:rPr lang="en-GB" b="1" i="0" dirty="0">
                <a:effectLst/>
                <a:latin typeface="Söhne"/>
              </a:rPr>
              <a:t> (Strings):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Brukes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tekst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Skrives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innenfor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enkle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eller</a:t>
            </a:r>
            <a:r>
              <a:rPr lang="en-GB" b="0" i="0" dirty="0">
                <a:effectLst/>
                <a:latin typeface="Söhne"/>
              </a:rPr>
              <a:t> doble </a:t>
            </a:r>
            <a:r>
              <a:rPr lang="en-GB" b="0" i="0" dirty="0" err="1">
                <a:effectLst/>
                <a:latin typeface="Söhne"/>
              </a:rPr>
              <a:t>anførselstegn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effectLst/>
                <a:latin typeface="Söhne"/>
              </a:rPr>
              <a:t>Boolske</a:t>
            </a:r>
            <a:r>
              <a:rPr lang="en-GB" b="1" i="0" dirty="0">
                <a:effectLst/>
                <a:latin typeface="Söhne"/>
              </a:rPr>
              <a:t> </a:t>
            </a:r>
            <a:r>
              <a:rPr lang="en-GB" b="1" i="0" dirty="0" err="1">
                <a:effectLst/>
                <a:latin typeface="Söhne"/>
              </a:rPr>
              <a:t>Verdier</a:t>
            </a:r>
            <a:r>
              <a:rPr lang="en-GB" b="1" i="0" dirty="0">
                <a:effectLst/>
                <a:latin typeface="Söhne"/>
              </a:rPr>
              <a:t> (Booleans):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Representerer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sannhet</a:t>
            </a:r>
            <a:r>
              <a:rPr lang="en-GB" b="0" i="0" dirty="0">
                <a:effectLst/>
                <a:latin typeface="Söhne"/>
              </a:rPr>
              <a:t> med </a:t>
            </a:r>
            <a:r>
              <a:rPr lang="en-GB" b="0" i="0" dirty="0" err="1">
                <a:effectLst/>
                <a:latin typeface="Söhne"/>
              </a:rPr>
              <a:t>kun</a:t>
            </a:r>
            <a:r>
              <a:rPr lang="en-GB" b="0" i="0" dirty="0">
                <a:effectLst/>
                <a:latin typeface="Söhne"/>
              </a:rPr>
              <a:t> to </a:t>
            </a:r>
            <a:r>
              <a:rPr lang="en-GB" b="0" i="0" dirty="0" err="1">
                <a:effectLst/>
                <a:latin typeface="Söhne"/>
              </a:rPr>
              <a:t>mulige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verdier</a:t>
            </a:r>
            <a:r>
              <a:rPr lang="en-GB" b="0" i="0" dirty="0">
                <a:effectLst/>
                <a:latin typeface="Söhne"/>
              </a:rPr>
              <a:t>: True (</a:t>
            </a:r>
            <a:r>
              <a:rPr lang="en-GB" b="0" i="0" dirty="0" err="1">
                <a:effectLst/>
                <a:latin typeface="Söhne"/>
              </a:rPr>
              <a:t>sann</a:t>
            </a:r>
            <a:r>
              <a:rPr lang="en-GB" b="0" i="0" dirty="0">
                <a:effectLst/>
                <a:latin typeface="Söhne"/>
              </a:rPr>
              <a:t>) </a:t>
            </a:r>
            <a:r>
              <a:rPr lang="en-GB" b="0" i="0" dirty="0" err="1">
                <a:effectLst/>
                <a:latin typeface="Söhne"/>
              </a:rPr>
              <a:t>eller</a:t>
            </a:r>
            <a:r>
              <a:rPr lang="en-GB" b="0" i="0" dirty="0">
                <a:effectLst/>
                <a:latin typeface="Söhne"/>
              </a:rPr>
              <a:t> False (</a:t>
            </a:r>
            <a:r>
              <a:rPr lang="en-GB" b="0" i="0" dirty="0" err="1">
                <a:effectLst/>
                <a:latin typeface="Söhne"/>
              </a:rPr>
              <a:t>falsk</a:t>
            </a:r>
            <a:r>
              <a:rPr lang="en-GB" b="0" i="0" dirty="0">
                <a:effectLst/>
                <a:latin typeface="Söhne"/>
              </a:rPr>
              <a:t>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Lister (Lists):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Brukes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å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lagre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samling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av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verdier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en-GB" b="0" i="0" dirty="0" err="1">
                <a:effectLst/>
                <a:latin typeface="Söhne"/>
              </a:rPr>
              <a:t>som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kan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være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av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forskjellige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datatyper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Elementene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i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liste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kan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endres</a:t>
            </a:r>
            <a:r>
              <a:rPr lang="en-GB" b="0" i="0" dirty="0">
                <a:effectLst/>
                <a:latin typeface="Söhne"/>
              </a:rPr>
              <a:t>, </a:t>
            </a:r>
            <a:r>
              <a:rPr lang="en-GB" b="0" i="0" dirty="0" err="1">
                <a:effectLst/>
                <a:latin typeface="Söhne"/>
              </a:rPr>
              <a:t>og</a:t>
            </a:r>
            <a:r>
              <a:rPr lang="en-GB" b="0" i="0" dirty="0">
                <a:effectLst/>
                <a:latin typeface="Söhne"/>
              </a:rPr>
              <a:t> listen </a:t>
            </a:r>
            <a:r>
              <a:rPr lang="en-GB" b="0" i="0" dirty="0" err="1">
                <a:effectLst/>
                <a:latin typeface="Söhne"/>
              </a:rPr>
              <a:t>kan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utvides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eller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reduseres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marL="0" indent="0">
              <a:buNone/>
            </a:pPr>
            <a:endParaRPr lang="en-GB" b="0" i="0" dirty="0">
              <a:effectLst/>
              <a:latin typeface="Söhne"/>
            </a:endParaRP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ACCA233B-0F2D-F4D0-D581-0C8E758AE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18" y="1705917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044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Python og syntaks: </a:t>
            </a:r>
            <a:r>
              <a:rPr lang="en-GB" b="1" dirty="0" err="1"/>
              <a:t>Aritmetiske</a:t>
            </a:r>
            <a:r>
              <a:rPr lang="en-GB" b="1" dirty="0"/>
              <a:t> </a:t>
            </a:r>
            <a:r>
              <a:rPr lang="en-GB" b="1" dirty="0" err="1"/>
              <a:t>Operatorer</a:t>
            </a:r>
            <a:endParaRPr lang="nb-NO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Addisjon</a:t>
            </a:r>
            <a:r>
              <a:rPr lang="en-GB" b="0" i="0" dirty="0">
                <a:effectLst/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+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Subtraksjon</a:t>
            </a:r>
            <a:r>
              <a:rPr lang="en-GB" dirty="0">
                <a:latin typeface="Söhne"/>
              </a:rPr>
              <a:t>: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-</a:t>
            </a:r>
            <a:r>
              <a:rPr lang="en-GB" b="0" i="0" dirty="0">
                <a:effectLst/>
                <a:latin typeface="Söhne"/>
              </a:rPr>
              <a:t>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Multiplikasjon</a:t>
            </a:r>
            <a:r>
              <a:rPr lang="en-GB" b="0" i="0" dirty="0">
                <a:effectLst/>
                <a:latin typeface="Söhne"/>
              </a:rPr>
              <a:t> 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*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 err="1">
                <a:latin typeface="Söhne"/>
              </a:rPr>
              <a:t>D</a:t>
            </a:r>
            <a:r>
              <a:rPr lang="en-GB" b="0" i="0" dirty="0" err="1">
                <a:effectLst/>
                <a:latin typeface="Söhne"/>
              </a:rPr>
              <a:t>ivisjon</a:t>
            </a:r>
            <a:r>
              <a:rPr lang="en-GB" dirty="0"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/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Modulus: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%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Eksponent</a:t>
            </a:r>
            <a:r>
              <a:rPr lang="en-GB" dirty="0">
                <a:latin typeface="Söhne"/>
              </a:rPr>
              <a:t>: </a:t>
            </a:r>
            <a:r>
              <a:rPr lang="en-GB" dirty="0">
                <a:solidFill>
                  <a:srgbClr val="C00000"/>
                </a:solidFill>
                <a:latin typeface="Söhne"/>
              </a:rPr>
              <a:t>**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dirty="0" err="1">
                <a:latin typeface="Söhne"/>
              </a:rPr>
              <a:t>G</a:t>
            </a:r>
            <a:r>
              <a:rPr lang="en-GB" b="0" i="0" dirty="0" err="1">
                <a:effectLst/>
                <a:latin typeface="Söhne"/>
              </a:rPr>
              <a:t>ulvdivisjon</a:t>
            </a:r>
            <a:r>
              <a:rPr lang="en-GB" dirty="0"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//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83806B62-21D7-8A01-D023-6A7BB8248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18" y="1705917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706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Python og syntaks: </a:t>
            </a:r>
            <a:r>
              <a:rPr lang="en-GB" b="1" i="0" dirty="0" err="1">
                <a:effectLst/>
                <a:latin typeface="Söhne"/>
              </a:rPr>
              <a:t>Sammenligning</a:t>
            </a:r>
            <a:endParaRPr lang="nb-NO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marL="285750" indent="-285750"/>
            <a:r>
              <a:rPr lang="en-GB" b="0" i="0" dirty="0" err="1">
                <a:effectLst/>
                <a:latin typeface="Söhne"/>
              </a:rPr>
              <a:t>Lik</a:t>
            </a:r>
            <a:r>
              <a:rPr lang="en-GB" b="0" i="0" dirty="0">
                <a:effectLst/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==</a:t>
            </a:r>
            <a:r>
              <a:rPr lang="en-GB" b="0" i="0" dirty="0">
                <a:effectLst/>
                <a:latin typeface="Söhne"/>
              </a:rPr>
              <a:t> </a:t>
            </a:r>
          </a:p>
          <a:p>
            <a:pPr marL="285750" indent="-285750"/>
            <a:r>
              <a:rPr lang="en-GB" dirty="0" err="1">
                <a:latin typeface="Söhne"/>
              </a:rPr>
              <a:t>Ikke</a:t>
            </a:r>
            <a:r>
              <a:rPr lang="en-GB" dirty="0">
                <a:latin typeface="Söhne"/>
              </a:rPr>
              <a:t> </a:t>
            </a:r>
            <a:r>
              <a:rPr lang="en-GB" dirty="0" err="1">
                <a:latin typeface="Söhne"/>
              </a:rPr>
              <a:t>lik</a:t>
            </a:r>
            <a:r>
              <a:rPr lang="en-GB" dirty="0"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!=</a:t>
            </a:r>
            <a:r>
              <a:rPr lang="en-GB" b="0" i="0" dirty="0">
                <a:effectLst/>
                <a:latin typeface="Söhne"/>
              </a:rPr>
              <a:t> </a:t>
            </a:r>
          </a:p>
          <a:p>
            <a:pPr marL="285750" indent="-285750"/>
            <a:r>
              <a:rPr lang="en-GB" b="0" i="0" dirty="0" err="1">
                <a:effectLst/>
                <a:latin typeface="Söhne"/>
              </a:rPr>
              <a:t>Større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enn</a:t>
            </a:r>
            <a:r>
              <a:rPr lang="en-GB" b="0" i="0" dirty="0">
                <a:effectLst/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&gt;</a:t>
            </a:r>
          </a:p>
          <a:p>
            <a:pPr marL="285750" indent="-285750"/>
            <a:r>
              <a:rPr lang="en-GB" b="0" i="0" dirty="0" err="1">
                <a:effectLst/>
                <a:latin typeface="Söhne"/>
              </a:rPr>
              <a:t>Mindre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enn</a:t>
            </a:r>
            <a:r>
              <a:rPr lang="en-GB" dirty="0"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&lt;</a:t>
            </a:r>
            <a:r>
              <a:rPr lang="en-GB" b="0" i="0" dirty="0">
                <a:effectLst/>
                <a:latin typeface="Söhne"/>
              </a:rPr>
              <a:t> </a:t>
            </a:r>
          </a:p>
          <a:p>
            <a:pPr marL="285750" indent="-285750"/>
            <a:r>
              <a:rPr lang="en-GB" b="0" i="0" dirty="0" err="1">
                <a:effectLst/>
                <a:latin typeface="Söhne"/>
              </a:rPr>
              <a:t>Større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eller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lik</a:t>
            </a:r>
            <a:r>
              <a:rPr lang="en-GB" dirty="0">
                <a:latin typeface="Söhne"/>
              </a:rPr>
              <a:t>: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&gt;=</a:t>
            </a:r>
          </a:p>
          <a:p>
            <a:pPr marL="285750" indent="-285750"/>
            <a:r>
              <a:rPr lang="en-GB" b="0" i="0" dirty="0" err="1">
                <a:effectLst/>
                <a:latin typeface="Söhne"/>
              </a:rPr>
              <a:t>Mindre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eller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lik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>
                <a:solidFill>
                  <a:srgbClr val="C00000"/>
                </a:solidFill>
                <a:effectLst/>
                <a:latin typeface="Söhne"/>
              </a:rPr>
              <a:t>&lt;=</a:t>
            </a:r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C696512F-9DF3-4F7D-72C9-D604EC925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18" y="1705917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85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Python og syntaks: </a:t>
            </a:r>
            <a:r>
              <a:rPr lang="en-GB" b="1" i="0" dirty="0" err="1">
                <a:effectLst/>
                <a:latin typeface="Söhne"/>
              </a:rPr>
              <a:t>Kontrollflyt</a:t>
            </a:r>
            <a:endParaRPr lang="nb-NO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if: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Brukes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å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utføre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kode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basert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på</a:t>
            </a:r>
            <a:r>
              <a:rPr lang="en-GB" b="0" i="0" dirty="0">
                <a:effectLst/>
                <a:latin typeface="Söhne"/>
              </a:rPr>
              <a:t> om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betingelse</a:t>
            </a:r>
            <a:r>
              <a:rPr lang="en-GB" b="0" i="0" dirty="0">
                <a:effectLst/>
                <a:latin typeface="Söhne"/>
              </a:rPr>
              <a:t> er </a:t>
            </a:r>
            <a:r>
              <a:rPr lang="en-GB" b="0" i="0" dirty="0" err="1">
                <a:effectLst/>
                <a:latin typeface="Söhne"/>
              </a:rPr>
              <a:t>sann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else: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Følger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etter</a:t>
            </a:r>
            <a:r>
              <a:rPr lang="en-GB" b="0" i="0" dirty="0">
                <a:effectLst/>
                <a:latin typeface="Söhne"/>
              </a:rPr>
              <a:t> if </a:t>
            </a:r>
            <a:r>
              <a:rPr lang="en-GB" b="0" i="0" dirty="0" err="1">
                <a:effectLst/>
                <a:latin typeface="Söhne"/>
              </a:rPr>
              <a:t>og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utføres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kun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hvis</a:t>
            </a:r>
            <a:r>
              <a:rPr lang="en-GB" b="0" i="0" dirty="0">
                <a:effectLst/>
                <a:latin typeface="Söhne"/>
              </a:rPr>
              <a:t> if-</a:t>
            </a:r>
            <a:r>
              <a:rPr lang="en-GB" b="0" i="0" dirty="0" err="1">
                <a:effectLst/>
                <a:latin typeface="Söhne"/>
              </a:rPr>
              <a:t>betingelsen</a:t>
            </a:r>
            <a:r>
              <a:rPr lang="en-GB" b="0" i="0" dirty="0">
                <a:effectLst/>
                <a:latin typeface="Söhne"/>
              </a:rPr>
              <a:t> er </a:t>
            </a:r>
            <a:r>
              <a:rPr lang="en-GB" b="0" i="0" dirty="0" err="1">
                <a:effectLst/>
                <a:latin typeface="Söhne"/>
              </a:rPr>
              <a:t>usann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 err="1">
                <a:effectLst/>
                <a:latin typeface="Söhne"/>
              </a:rPr>
              <a:t>elif</a:t>
            </a:r>
            <a:r>
              <a:rPr lang="en-GB" b="1" i="0" dirty="0">
                <a:effectLst/>
                <a:latin typeface="Söhne"/>
              </a:rPr>
              <a:t>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Står</a:t>
            </a:r>
            <a:r>
              <a:rPr lang="en-GB" b="0" i="0" dirty="0">
                <a:effectLst/>
                <a:latin typeface="Söhne"/>
              </a:rPr>
              <a:t> for "else if", </a:t>
            </a:r>
            <a:r>
              <a:rPr lang="en-GB" b="0" i="0" dirty="0" err="1">
                <a:effectLst/>
                <a:latin typeface="Söhne"/>
              </a:rPr>
              <a:t>og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brukes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å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sjekke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flere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betingelser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etter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hverandre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Fungerer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som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rekke</a:t>
            </a:r>
            <a:r>
              <a:rPr lang="en-GB" b="0" i="0" dirty="0">
                <a:effectLst/>
                <a:latin typeface="Söhne"/>
              </a:rPr>
              <a:t> if-</a:t>
            </a:r>
            <a:r>
              <a:rPr lang="en-GB" b="0" i="0" dirty="0" err="1">
                <a:effectLst/>
                <a:latin typeface="Söhne"/>
              </a:rPr>
              <a:t>betingelser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som</a:t>
            </a:r>
            <a:r>
              <a:rPr lang="en-GB" b="0" i="0" dirty="0">
                <a:effectLst/>
                <a:latin typeface="Söhne"/>
              </a:rPr>
              <a:t> testes </a:t>
            </a:r>
            <a:r>
              <a:rPr lang="en-GB" b="0" i="0" dirty="0" err="1">
                <a:effectLst/>
                <a:latin typeface="Söhne"/>
              </a:rPr>
              <a:t>etter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hverandre</a:t>
            </a:r>
            <a:r>
              <a:rPr lang="en-GB" b="0" i="0" dirty="0">
                <a:effectLst/>
                <a:latin typeface="Söhne"/>
              </a:rPr>
              <a:t>.</a:t>
            </a:r>
          </a:p>
        </p:txBody>
      </p:sp>
      <p:pic>
        <p:nvPicPr>
          <p:cNvPr id="2" name="Picture 4" descr="Image">
            <a:extLst>
              <a:ext uri="{FF2B5EF4-FFF2-40B4-BE49-F238E27FC236}">
                <a16:creationId xmlns:a16="http://schemas.microsoft.com/office/drawing/2014/main" id="{DD27F394-9800-95DD-F675-FB58A3F62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718" y="1705917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565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Python og syntaks: </a:t>
            </a:r>
            <a:r>
              <a:rPr lang="en-GB" b="1" i="0" dirty="0" err="1">
                <a:effectLst/>
                <a:latin typeface="Söhne"/>
              </a:rPr>
              <a:t>Løkker</a:t>
            </a:r>
            <a:endParaRPr lang="nb-NO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While-</a:t>
            </a:r>
            <a:r>
              <a:rPr lang="en-GB" b="1" i="0" dirty="0" err="1">
                <a:effectLst/>
                <a:latin typeface="Söhne"/>
              </a:rPr>
              <a:t>Løkke</a:t>
            </a:r>
            <a:r>
              <a:rPr lang="en-GB" b="1" i="0" dirty="0">
                <a:effectLst/>
                <a:latin typeface="Söhne"/>
              </a:rPr>
              <a:t>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Gjentar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blokk</a:t>
            </a:r>
            <a:r>
              <a:rPr lang="en-GB" b="0" i="0" dirty="0">
                <a:effectLst/>
                <a:latin typeface="Söhne"/>
              </a:rPr>
              <a:t> med </a:t>
            </a:r>
            <a:r>
              <a:rPr lang="en-GB" b="0" i="0" dirty="0" err="1">
                <a:effectLst/>
                <a:latin typeface="Söhne"/>
              </a:rPr>
              <a:t>kode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så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lenge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betingelse</a:t>
            </a:r>
            <a:r>
              <a:rPr lang="en-GB" b="0" i="0" dirty="0">
                <a:effectLst/>
                <a:latin typeface="Söhne"/>
              </a:rPr>
              <a:t> er </a:t>
            </a:r>
            <a:r>
              <a:rPr lang="en-GB" b="0" i="0" dirty="0" err="1">
                <a:effectLst/>
                <a:latin typeface="Söhne"/>
              </a:rPr>
              <a:t>sann</a:t>
            </a:r>
            <a:r>
              <a:rPr lang="en-GB" b="0" i="0" dirty="0"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effectLst/>
                <a:latin typeface="Söhne"/>
              </a:rPr>
              <a:t>For-</a:t>
            </a:r>
            <a:r>
              <a:rPr lang="en-GB" b="1" dirty="0" err="1">
                <a:latin typeface="Söhne"/>
              </a:rPr>
              <a:t>l</a:t>
            </a:r>
            <a:r>
              <a:rPr lang="en-GB" b="1" i="0" dirty="0" err="1">
                <a:effectLst/>
                <a:latin typeface="Söhne"/>
              </a:rPr>
              <a:t>økke</a:t>
            </a:r>
            <a:r>
              <a:rPr lang="en-GB" b="1" i="0" dirty="0">
                <a:effectLst/>
                <a:latin typeface="Söhne"/>
              </a:rPr>
              <a:t>:</a:t>
            </a:r>
            <a:endParaRPr lang="en-GB" b="0" i="0" dirty="0">
              <a:effectLst/>
              <a:latin typeface="Söhn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Gjentar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kode</a:t>
            </a:r>
            <a:r>
              <a:rPr lang="en-GB" b="0" i="0" dirty="0">
                <a:effectLst/>
                <a:latin typeface="Söhne"/>
              </a:rPr>
              <a:t> for </a:t>
            </a:r>
            <a:r>
              <a:rPr lang="en-GB" b="0" i="0" dirty="0" err="1">
                <a:effectLst/>
                <a:latin typeface="Söhne"/>
              </a:rPr>
              <a:t>hvert</a:t>
            </a:r>
            <a:r>
              <a:rPr lang="en-GB" b="0" i="0" dirty="0">
                <a:effectLst/>
                <a:latin typeface="Söhne"/>
              </a:rPr>
              <a:t> element </a:t>
            </a:r>
            <a:r>
              <a:rPr lang="en-GB" b="0" i="0" dirty="0" err="1">
                <a:effectLst/>
                <a:latin typeface="Söhne"/>
              </a:rPr>
              <a:t>i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en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sekvens</a:t>
            </a:r>
            <a:r>
              <a:rPr lang="en-GB" b="0" i="0" dirty="0">
                <a:effectLst/>
                <a:latin typeface="Söhne"/>
              </a:rPr>
              <a:t> </a:t>
            </a:r>
          </a:p>
        </p:txBody>
      </p:sp>
      <p:pic>
        <p:nvPicPr>
          <p:cNvPr id="3" name="Picture 2" descr="A castle with a roller coaster in the sky&#10;&#10;Description automatically generated">
            <a:extLst>
              <a:ext uri="{FF2B5EF4-FFF2-40B4-BE49-F238E27FC236}">
                <a16:creationId xmlns:a16="http://schemas.microsoft.com/office/drawing/2014/main" id="{1BA6FC47-F218-23ED-C8C8-28239AA9B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0" y="1706400"/>
            <a:ext cx="4622400" cy="46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67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A39503-1F41-CECD-6B5C-15D430F9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b="1" dirty="0"/>
              <a:t>Python og syntaks: </a:t>
            </a:r>
            <a:r>
              <a:rPr lang="en-GB" b="1" i="0" dirty="0" err="1">
                <a:effectLst/>
                <a:latin typeface="Söhne"/>
              </a:rPr>
              <a:t>Funksjoner</a:t>
            </a:r>
            <a:endParaRPr lang="nb-NO" b="1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5A1DAE-D53C-AF66-0755-0B0A5029D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 err="1">
                <a:effectLst/>
                <a:latin typeface="Söhne"/>
              </a:rPr>
              <a:t>Funksjoner</a:t>
            </a:r>
            <a:r>
              <a:rPr lang="en-GB" b="0" i="0" dirty="0">
                <a:effectLst/>
                <a:latin typeface="Söhne"/>
              </a:rPr>
              <a:t> er </a:t>
            </a:r>
            <a:r>
              <a:rPr lang="en-GB" b="0" i="0" dirty="0" err="1">
                <a:effectLst/>
                <a:latin typeface="Söhne"/>
              </a:rPr>
              <a:t>gjenbrukbare</a:t>
            </a:r>
            <a:r>
              <a:rPr lang="en-GB" b="0" i="0" dirty="0">
                <a:effectLst/>
                <a:latin typeface="Söhne"/>
              </a:rPr>
              <a:t> “</a:t>
            </a:r>
            <a:r>
              <a:rPr lang="en-GB" b="0" i="0" dirty="0" err="1">
                <a:effectLst/>
                <a:latin typeface="Söhne"/>
              </a:rPr>
              <a:t>kodesnutter</a:t>
            </a:r>
            <a:r>
              <a:rPr lang="en-GB" b="0" i="0" dirty="0">
                <a:effectLst/>
                <a:latin typeface="Söhne"/>
              </a:rPr>
              <a:t>” </a:t>
            </a:r>
            <a:r>
              <a:rPr lang="en-GB" b="0" i="0" dirty="0" err="1">
                <a:effectLst/>
                <a:latin typeface="Söhne"/>
              </a:rPr>
              <a:t>som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gjør</a:t>
            </a:r>
            <a:r>
              <a:rPr lang="en-GB" b="0" i="0" dirty="0">
                <a:effectLst/>
                <a:latin typeface="Söhne"/>
              </a:rPr>
              <a:t> </a:t>
            </a:r>
            <a:r>
              <a:rPr lang="en-GB" b="0" i="0" dirty="0" err="1">
                <a:effectLst/>
                <a:latin typeface="Söhne"/>
              </a:rPr>
              <a:t>noe</a:t>
            </a:r>
            <a:r>
              <a:rPr lang="en-GB" dirty="0"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dirty="0" err="1">
                <a:latin typeface="Söhne"/>
              </a:rPr>
              <a:t>Funksjoner</a:t>
            </a:r>
            <a:r>
              <a:rPr lang="en-GB" dirty="0">
                <a:latin typeface="Söhne"/>
              </a:rPr>
              <a:t> tar </a:t>
            </a:r>
            <a:r>
              <a:rPr lang="en-GB" dirty="0" err="1">
                <a:latin typeface="Söhne"/>
              </a:rPr>
              <a:t>ett</a:t>
            </a:r>
            <a:r>
              <a:rPr lang="en-GB" dirty="0">
                <a:latin typeface="Söhne"/>
              </a:rPr>
              <a:t> </a:t>
            </a:r>
            <a:r>
              <a:rPr lang="en-GB" dirty="0" err="1">
                <a:latin typeface="Söhne"/>
              </a:rPr>
              <a:t>eller</a:t>
            </a:r>
            <a:r>
              <a:rPr lang="en-GB" dirty="0">
                <a:latin typeface="Söhne"/>
              </a:rPr>
              <a:t> </a:t>
            </a:r>
            <a:r>
              <a:rPr lang="en-GB" dirty="0" err="1">
                <a:latin typeface="Söhne"/>
              </a:rPr>
              <a:t>flere</a:t>
            </a:r>
            <a:r>
              <a:rPr lang="en-GB" dirty="0">
                <a:latin typeface="Söhne"/>
              </a:rPr>
              <a:t> </a:t>
            </a:r>
            <a:r>
              <a:rPr lang="en-GB" dirty="0" err="1">
                <a:latin typeface="Söhne"/>
              </a:rPr>
              <a:t>argumenter</a:t>
            </a:r>
            <a:endParaRPr lang="en-GB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effectLst/>
                <a:latin typeface="Söhne"/>
              </a:rPr>
              <a:t>Eksempel: print(“</a:t>
            </a:r>
            <a:r>
              <a:rPr lang="en-GB" b="0" i="0" dirty="0" err="1">
                <a:effectLst/>
                <a:latin typeface="Söhne"/>
              </a:rPr>
              <a:t>hei</a:t>
            </a:r>
            <a:r>
              <a:rPr lang="en-GB" dirty="0">
                <a:latin typeface="Söhne"/>
              </a:rPr>
              <a:t>”)</a:t>
            </a:r>
            <a:endParaRPr lang="en-GB" b="0" i="0" dirty="0">
              <a:effectLst/>
              <a:latin typeface="Söhne"/>
            </a:endParaRPr>
          </a:p>
        </p:txBody>
      </p:sp>
      <p:pic>
        <p:nvPicPr>
          <p:cNvPr id="4" name="Picture 3" descr="A city with many gears and other objects in the sky&#10;&#10;Description automatically generated with medium confidence">
            <a:extLst>
              <a:ext uri="{FF2B5EF4-FFF2-40B4-BE49-F238E27FC236}">
                <a16:creationId xmlns:a16="http://schemas.microsoft.com/office/drawing/2014/main" id="{0084D832-9A57-7EC4-D20D-EC8E1429A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0" y="1706400"/>
            <a:ext cx="4622400" cy="46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377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70FB1DD-D8EB-3C75-4352-7086F0251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600" y="1706400"/>
            <a:ext cx="4623847" cy="462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C43FA44-DED9-E704-F656-C7F24DD0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E44F1-70FD-5C8F-2220-0B81018F0B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dirty="0"/>
              <a:t>Hvorfor lære seg programmering?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VSCode</a:t>
            </a:r>
            <a:r>
              <a:rPr lang="nb-NO" sz="2400" dirty="0"/>
              <a:t>: et enkelt verktøy for koding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Introduksjon til Python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b="1" dirty="0" err="1"/>
              <a:t>chatGPT</a:t>
            </a:r>
            <a:r>
              <a:rPr lang="nb-NO" sz="2400" b="1" dirty="0"/>
              <a:t>: en mektig venn om brukt riktig</a:t>
            </a:r>
          </a:p>
        </p:txBody>
      </p:sp>
    </p:spTree>
    <p:extLst>
      <p:ext uri="{BB962C8B-B14F-4D97-AF65-F5344CB8AC3E}">
        <p14:creationId xmlns:p14="http://schemas.microsoft.com/office/powerpoint/2010/main" val="91360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3FA44-DED9-E704-F656-C7F24DD0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E44F1-70FD-5C8F-2220-0B81018F0B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b="1" dirty="0"/>
              <a:t>Hvorfor lære seg programmering?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VSCode</a:t>
            </a:r>
            <a:r>
              <a:rPr lang="nb-NO" sz="2400" dirty="0"/>
              <a:t>: et enkelt verktøy for koding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Introduksjon til Python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chatGPT</a:t>
            </a:r>
            <a:r>
              <a:rPr lang="nb-NO" sz="2400" dirty="0"/>
              <a:t>: en mektig venn om brukt riktig</a:t>
            </a:r>
          </a:p>
        </p:txBody>
      </p:sp>
      <p:pic>
        <p:nvPicPr>
          <p:cNvPr id="8" name="Content Placeholder 7" descr="A computer screen with many icons around it&#10;&#10;Description automatically generated">
            <a:extLst>
              <a:ext uri="{FF2B5EF4-FFF2-40B4-BE49-F238E27FC236}">
                <a16:creationId xmlns:a16="http://schemas.microsoft.com/office/drawing/2014/main" id="{212E8EA2-0DF5-1241-D08E-49872708E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0" y="1706400"/>
            <a:ext cx="4629600" cy="4629600"/>
          </a:xfrm>
        </p:spPr>
      </p:pic>
    </p:spTree>
    <p:extLst>
      <p:ext uri="{BB962C8B-B14F-4D97-AF65-F5344CB8AC3E}">
        <p14:creationId xmlns:p14="http://schemas.microsoft.com/office/powerpoint/2010/main" val="390511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D4C3-5C1B-5FE4-A28A-CA85DD91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Hvorfor bør man lære seg programmering?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76F6-7872-CB16-0FFC-B3F0B69A7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Ettertraktet ferdighet i arbeidslivet</a:t>
            </a:r>
          </a:p>
          <a:p>
            <a:r>
              <a:rPr lang="nb-NO" dirty="0"/>
              <a:t>Inngår i mange studieretninger – også utenfor ikt-fag</a:t>
            </a:r>
          </a:p>
          <a:p>
            <a:r>
              <a:rPr lang="nb-NO" b="1" dirty="0"/>
              <a:t>Utfordrer evnen logisk tenking</a:t>
            </a:r>
          </a:p>
          <a:p>
            <a:r>
              <a:rPr lang="nb-NO" b="1" dirty="0"/>
              <a:t>Inviterer til kreativitet og skaperkraft</a:t>
            </a:r>
          </a:p>
          <a:p>
            <a:r>
              <a:rPr lang="nb-NO" b="1" dirty="0"/>
              <a:t>Grunnforståelse for teknologien bak «alt»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7FD051-8A8B-C8FB-BB15-3BAE99B83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3600" y="1706400"/>
            <a:ext cx="4629600" cy="4629600"/>
          </a:xfrm>
        </p:spPr>
      </p:pic>
    </p:spTree>
    <p:extLst>
      <p:ext uri="{BB962C8B-B14F-4D97-AF65-F5344CB8AC3E}">
        <p14:creationId xmlns:p14="http://schemas.microsoft.com/office/powerpoint/2010/main" val="135115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6D4C3-5C1B-5FE4-A28A-CA85DD91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Forstå algoritmisk tenking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C76F6-7872-CB16-0FFC-B3F0B69A727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GB" i="0" dirty="0" err="1">
                <a:effectLst/>
                <a:latin typeface="Söhne"/>
              </a:rPr>
              <a:t>Å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bryte</a:t>
            </a:r>
            <a:r>
              <a:rPr lang="en-GB" i="0" dirty="0">
                <a:effectLst/>
                <a:latin typeface="Söhne"/>
              </a:rPr>
              <a:t> ned </a:t>
            </a:r>
            <a:r>
              <a:rPr lang="en-GB" i="0" dirty="0" err="1">
                <a:effectLst/>
                <a:latin typeface="Söhne"/>
              </a:rPr>
              <a:t>komplekse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problemer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dirty="0" err="1">
                <a:latin typeface="Söhne"/>
              </a:rPr>
              <a:t>i</a:t>
            </a:r>
            <a:r>
              <a:rPr lang="en-GB" dirty="0"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håndterbare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deler</a:t>
            </a:r>
            <a:endParaRPr lang="en-GB" i="0" dirty="0">
              <a:effectLst/>
              <a:latin typeface="Söhne"/>
            </a:endParaRPr>
          </a:p>
          <a:p>
            <a:pPr marL="514350" indent="-514350" algn="l">
              <a:buFont typeface="+mj-lt"/>
              <a:buAutoNum type="arabicPeriod"/>
            </a:pPr>
            <a:r>
              <a:rPr lang="en-GB" i="0" dirty="0" err="1">
                <a:effectLst/>
                <a:latin typeface="Söhne"/>
              </a:rPr>
              <a:t>Å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utvikle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trinn</a:t>
            </a:r>
            <a:r>
              <a:rPr lang="en-GB" i="0" dirty="0">
                <a:effectLst/>
                <a:latin typeface="Söhne"/>
              </a:rPr>
              <a:t>-for-</a:t>
            </a:r>
            <a:r>
              <a:rPr lang="en-GB" i="0" dirty="0" err="1">
                <a:effectLst/>
                <a:latin typeface="Söhne"/>
              </a:rPr>
              <a:t>trinn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instruksjoner</a:t>
            </a:r>
            <a:r>
              <a:rPr lang="en-GB" i="0" dirty="0">
                <a:effectLst/>
                <a:latin typeface="Söhne"/>
              </a:rPr>
              <a:t> for </a:t>
            </a:r>
            <a:r>
              <a:rPr lang="en-GB" i="0" dirty="0" err="1">
                <a:effectLst/>
                <a:latin typeface="Söhne"/>
              </a:rPr>
              <a:t>å</a:t>
            </a:r>
            <a:r>
              <a:rPr lang="en-GB" i="0" dirty="0">
                <a:effectLst/>
                <a:latin typeface="Söhne"/>
              </a:rPr>
              <a:t> </a:t>
            </a:r>
            <a:r>
              <a:rPr lang="en-GB" i="0" dirty="0" err="1">
                <a:effectLst/>
                <a:latin typeface="Söhne"/>
              </a:rPr>
              <a:t>løse</a:t>
            </a:r>
            <a:r>
              <a:rPr lang="en-GB" i="0" dirty="0">
                <a:effectLst/>
                <a:latin typeface="Söhne"/>
              </a:rPr>
              <a:t> et problem. </a:t>
            </a:r>
          </a:p>
          <a:p>
            <a:endParaRPr lang="nb-NO" dirty="0"/>
          </a:p>
          <a:p>
            <a:endParaRPr lang="nb-NO" dirty="0"/>
          </a:p>
        </p:txBody>
      </p:sp>
      <p:pic>
        <p:nvPicPr>
          <p:cNvPr id="6" name="Content Placeholder 5" descr="A group of people standing in front of a large spiral structure&#10;&#10;Description automatically generated">
            <a:extLst>
              <a:ext uri="{FF2B5EF4-FFF2-40B4-BE49-F238E27FC236}">
                <a16:creationId xmlns:a16="http://schemas.microsoft.com/office/drawing/2014/main" id="{E27FD051-8A8B-C8FB-BB15-3BAE99B8303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00" y="1706400"/>
            <a:ext cx="4629600" cy="4629600"/>
          </a:xfrm>
        </p:spPr>
      </p:pic>
    </p:spTree>
    <p:extLst>
      <p:ext uri="{BB962C8B-B14F-4D97-AF65-F5344CB8AC3E}">
        <p14:creationId xmlns:p14="http://schemas.microsoft.com/office/powerpoint/2010/main" val="94257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7427-F02E-0B6E-5251-39F4D7523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Den viktigste delen av programmering gjøres på papir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AB164FD-DA7E-4C4C-F154-3BEBAD07C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br>
              <a:rPr lang="nb-NO" dirty="0"/>
            </a:br>
            <a:r>
              <a:rPr lang="nb-NO" b="1" dirty="0"/>
              <a:t>Problem: Legg sammen alle tallene fra 1 til N.</a:t>
            </a:r>
            <a:br>
              <a:rPr lang="nb-NO" dirty="0"/>
            </a:br>
            <a:endParaRPr lang="nb-NO" dirty="0"/>
          </a:p>
          <a:p>
            <a:pPr marL="0" indent="0">
              <a:buNone/>
            </a:pPr>
            <a:r>
              <a:rPr lang="nb-NO" dirty="0"/>
              <a:t>Løsning:</a:t>
            </a:r>
          </a:p>
          <a:p>
            <a:pPr marL="0" indent="0">
              <a:buNone/>
            </a:pPr>
            <a:r>
              <a:rPr lang="nb-NO" dirty="0"/>
              <a:t>Start</a:t>
            </a:r>
          </a:p>
          <a:p>
            <a:pPr marL="0" indent="0">
              <a:buNone/>
            </a:pPr>
            <a:r>
              <a:rPr lang="nb-NO" dirty="0"/>
              <a:t>1. Jeg har en boks som heter </a:t>
            </a:r>
            <a:r>
              <a:rPr lang="nb-NO" i="1" dirty="0">
                <a:solidFill>
                  <a:srgbClr val="C00000"/>
                </a:solidFill>
              </a:rPr>
              <a:t>'total</a:t>
            </a:r>
            <a:r>
              <a:rPr lang="nb-NO" dirty="0"/>
              <a:t>' og jeg setter den til 0 fordi jeg ikke har lagt til noe ennå.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2. Jeg vil legge sammen tall fra 1 til et stort tall '</a:t>
            </a:r>
            <a:r>
              <a:rPr lang="nb-NO" i="1" dirty="0">
                <a:solidFill>
                  <a:srgbClr val="C00000"/>
                </a:solidFill>
              </a:rPr>
              <a:t>n</a:t>
            </a:r>
            <a:r>
              <a:rPr lang="nb-NO" dirty="0"/>
              <a:t>'. Så jeg begynner å telle fra 1 og fortsetter helt til </a:t>
            </a:r>
            <a:r>
              <a:rPr lang="nb-NO" i="1" dirty="0"/>
              <a:t>'</a:t>
            </a:r>
            <a:r>
              <a:rPr lang="nb-NO" i="1" dirty="0">
                <a:solidFill>
                  <a:srgbClr val="C00000"/>
                </a:solidFill>
              </a:rPr>
              <a:t>n</a:t>
            </a:r>
            <a:r>
              <a:rPr lang="nb-NO" dirty="0"/>
              <a:t>'.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3. For hvert tall jeg teller (la oss kalle det </a:t>
            </a:r>
            <a:r>
              <a:rPr lang="nb-NO" i="1" dirty="0">
                <a:solidFill>
                  <a:srgbClr val="C00000"/>
                </a:solidFill>
              </a:rPr>
              <a:t>'</a:t>
            </a:r>
            <a:r>
              <a:rPr lang="nb-NO" i="1" dirty="0" err="1">
                <a:solidFill>
                  <a:srgbClr val="C00000"/>
                </a:solidFill>
              </a:rPr>
              <a:t>gjeldende_tall</a:t>
            </a:r>
            <a:r>
              <a:rPr lang="nb-NO" dirty="0"/>
              <a:t>’) legger jeg </a:t>
            </a:r>
            <a:r>
              <a:rPr lang="nb-NO" i="1" dirty="0">
                <a:solidFill>
                  <a:srgbClr val="C00000"/>
                </a:solidFill>
              </a:rPr>
              <a:t>'</a:t>
            </a:r>
            <a:r>
              <a:rPr lang="nb-NO" i="1" dirty="0" err="1">
                <a:solidFill>
                  <a:srgbClr val="C00000"/>
                </a:solidFill>
              </a:rPr>
              <a:t>gjeldende_tall</a:t>
            </a:r>
            <a:r>
              <a:rPr lang="nb-NO" dirty="0"/>
              <a:t>’  til i det som allerede er i </a:t>
            </a:r>
            <a:r>
              <a:rPr lang="nb-NO" i="1" dirty="0">
                <a:solidFill>
                  <a:srgbClr val="C00000"/>
                </a:solidFill>
              </a:rPr>
              <a:t>'total</a:t>
            </a:r>
            <a:r>
              <a:rPr lang="nb-NO" dirty="0"/>
              <a:t>'-boksen.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4. Etter at jeg har lagt til alle tallene opp til '</a:t>
            </a:r>
            <a:r>
              <a:rPr lang="nb-NO" i="1" dirty="0">
                <a:solidFill>
                  <a:srgbClr val="C00000"/>
                </a:solidFill>
              </a:rPr>
              <a:t>n</a:t>
            </a:r>
            <a:r>
              <a:rPr lang="nb-NO" dirty="0"/>
              <a:t>', ser jeg i </a:t>
            </a:r>
            <a:r>
              <a:rPr lang="nb-NO" i="1" dirty="0"/>
              <a:t>'</a:t>
            </a:r>
            <a:r>
              <a:rPr lang="nb-NO" i="1" dirty="0">
                <a:solidFill>
                  <a:srgbClr val="C00000"/>
                </a:solidFill>
              </a:rPr>
              <a:t>total</a:t>
            </a:r>
            <a:r>
              <a:rPr lang="nb-NO" dirty="0"/>
              <a:t>'-boksen, og det er svaret mitt.</a:t>
            </a:r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/>
              <a:t>Slutt</a:t>
            </a:r>
          </a:p>
          <a:p>
            <a:pPr marL="0" indent="0">
              <a:buNone/>
            </a:pP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3750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3FA44-DED9-E704-F656-C7F24DD0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E44F1-70FD-5C8F-2220-0B81018F0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350653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dirty="0"/>
              <a:t>Hvorfor lære seg programmering?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b="1" dirty="0" err="1"/>
              <a:t>VSCode</a:t>
            </a:r>
            <a:r>
              <a:rPr lang="nb-NO" sz="2400" b="1" dirty="0"/>
              <a:t>: et enkelt verktøy for koding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/>
              <a:t>Introduksjon til Python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chatGPT</a:t>
            </a:r>
            <a:r>
              <a:rPr lang="nb-NO" sz="2400" dirty="0"/>
              <a:t>: en mektig venn om brukt riktig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2E8EA2-0DF5-1241-D08E-49872708E2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3600" y="1706400"/>
            <a:ext cx="4629600" cy="4629600"/>
          </a:xfrm>
        </p:spPr>
      </p:pic>
    </p:spTree>
    <p:extLst>
      <p:ext uri="{BB962C8B-B14F-4D97-AF65-F5344CB8AC3E}">
        <p14:creationId xmlns:p14="http://schemas.microsoft.com/office/powerpoint/2010/main" val="3569145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DC6081A-797B-5491-86AB-FB28DF3C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65" y="0"/>
            <a:ext cx="11653870" cy="686735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D401673-AE81-FB37-0AF5-7222C19007B0}"/>
              </a:ext>
            </a:extLst>
          </p:cNvPr>
          <p:cNvSpPr/>
          <p:nvPr/>
        </p:nvSpPr>
        <p:spPr>
          <a:xfrm rot="9598565">
            <a:off x="2056625" y="2394212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086A79-E0D5-BFAA-0B44-403FC75D9073}"/>
              </a:ext>
            </a:extLst>
          </p:cNvPr>
          <p:cNvSpPr/>
          <p:nvPr/>
        </p:nvSpPr>
        <p:spPr>
          <a:xfrm rot="9503646">
            <a:off x="618976" y="3150021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B10724D-3760-F59D-FC0F-2B06E407B2E1}"/>
              </a:ext>
            </a:extLst>
          </p:cNvPr>
          <p:cNvSpPr/>
          <p:nvPr/>
        </p:nvSpPr>
        <p:spPr>
          <a:xfrm rot="10800000">
            <a:off x="2401255" y="198464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5C8C-6DCA-FA58-C15B-BCA225243BF6}"/>
              </a:ext>
            </a:extLst>
          </p:cNvPr>
          <p:cNvSpPr txBox="1"/>
          <p:nvPr/>
        </p:nvSpPr>
        <p:spPr>
          <a:xfrm>
            <a:off x="2457069" y="1514818"/>
            <a:ext cx="12383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Menylinjen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2DA0D-A4B3-CB3F-CA30-4BD87E8BF59E}"/>
              </a:ext>
            </a:extLst>
          </p:cNvPr>
          <p:cNvSpPr txBox="1"/>
          <p:nvPr/>
        </p:nvSpPr>
        <p:spPr>
          <a:xfrm>
            <a:off x="483570" y="4468722"/>
            <a:ext cx="15824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Aktivitetslinjen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023A4-1A76-4E00-F37C-7331B756DBB4}"/>
              </a:ext>
            </a:extLst>
          </p:cNvPr>
          <p:cNvSpPr txBox="1"/>
          <p:nvPr/>
        </p:nvSpPr>
        <p:spPr>
          <a:xfrm>
            <a:off x="2457069" y="3689863"/>
            <a:ext cx="2194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Sidefelt (filutforsker)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04B1D-1ADD-B0E9-497E-5F83515AC721}"/>
              </a:ext>
            </a:extLst>
          </p:cNvPr>
          <p:cNvSpPr/>
          <p:nvPr/>
        </p:nvSpPr>
        <p:spPr>
          <a:xfrm>
            <a:off x="302792" y="426592"/>
            <a:ext cx="361556" cy="443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42189CB-5022-A7DA-9FCB-E3C19EE4A6C0}"/>
              </a:ext>
            </a:extLst>
          </p:cNvPr>
          <p:cNvSpPr/>
          <p:nvPr/>
        </p:nvSpPr>
        <p:spPr>
          <a:xfrm rot="1333342">
            <a:off x="6879345" y="3582987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994D8-8239-F3E5-C325-C5E5829668B6}"/>
              </a:ext>
            </a:extLst>
          </p:cNvPr>
          <p:cNvSpPr txBox="1"/>
          <p:nvPr/>
        </p:nvSpPr>
        <p:spPr>
          <a:xfrm>
            <a:off x="7327453" y="3129872"/>
            <a:ext cx="994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Terminal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90A6918A-FAFC-4A6C-719F-F500DFD1EBBA}"/>
              </a:ext>
            </a:extLst>
          </p:cNvPr>
          <p:cNvSpPr/>
          <p:nvPr/>
        </p:nvSpPr>
        <p:spPr>
          <a:xfrm rot="12705339">
            <a:off x="10481243" y="675071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D81D1-0CEB-5341-569A-9EB56FEBBC5D}"/>
              </a:ext>
            </a:extLst>
          </p:cNvPr>
          <p:cNvSpPr txBox="1"/>
          <p:nvPr/>
        </p:nvSpPr>
        <p:spPr>
          <a:xfrm>
            <a:off x="9541355" y="1884150"/>
            <a:ext cx="18795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Play/</a:t>
            </a:r>
            <a:r>
              <a:rPr lang="nb-NO" dirty="0" err="1"/>
              <a:t>debug</a:t>
            </a:r>
            <a:r>
              <a:rPr lang="nb-NO" dirty="0"/>
              <a:t> knapp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6EC258C-9C55-9FC3-03FF-B77DDB8EEE97}"/>
              </a:ext>
            </a:extLst>
          </p:cNvPr>
          <p:cNvSpPr/>
          <p:nvPr/>
        </p:nvSpPr>
        <p:spPr>
          <a:xfrm rot="9307181">
            <a:off x="5827616" y="806235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55C95-753C-2CC0-E1A5-F846454A26FE}"/>
              </a:ext>
            </a:extLst>
          </p:cNvPr>
          <p:cNvSpPr txBox="1"/>
          <p:nvPr/>
        </p:nvSpPr>
        <p:spPr>
          <a:xfrm>
            <a:off x="6264045" y="1984964"/>
            <a:ext cx="63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Fane</a:t>
            </a:r>
          </a:p>
        </p:txBody>
      </p:sp>
    </p:spTree>
    <p:extLst>
      <p:ext uri="{BB962C8B-B14F-4D97-AF65-F5344CB8AC3E}">
        <p14:creationId xmlns:p14="http://schemas.microsoft.com/office/powerpoint/2010/main" val="40992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C6081A-797B-5491-86AB-FB28DF3C3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066" y="0"/>
            <a:ext cx="11653868" cy="6867350"/>
          </a:xfrm>
          <a:prstGeom prst="rect">
            <a:avLst/>
          </a:prstGeo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0D401673-AE81-FB37-0AF5-7222C19007B0}"/>
              </a:ext>
            </a:extLst>
          </p:cNvPr>
          <p:cNvSpPr/>
          <p:nvPr/>
        </p:nvSpPr>
        <p:spPr>
          <a:xfrm rot="9598565">
            <a:off x="2056625" y="2394212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3086A79-E0D5-BFAA-0B44-403FC75D9073}"/>
              </a:ext>
            </a:extLst>
          </p:cNvPr>
          <p:cNvSpPr/>
          <p:nvPr/>
        </p:nvSpPr>
        <p:spPr>
          <a:xfrm rot="9503646">
            <a:off x="618976" y="3150021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BB10724D-3760-F59D-FC0F-2B06E407B2E1}"/>
              </a:ext>
            </a:extLst>
          </p:cNvPr>
          <p:cNvSpPr/>
          <p:nvPr/>
        </p:nvSpPr>
        <p:spPr>
          <a:xfrm rot="10800000">
            <a:off x="2401255" y="198464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E05C8C-6DCA-FA58-C15B-BCA225243BF6}"/>
              </a:ext>
            </a:extLst>
          </p:cNvPr>
          <p:cNvSpPr txBox="1"/>
          <p:nvPr/>
        </p:nvSpPr>
        <p:spPr>
          <a:xfrm>
            <a:off x="2457069" y="1514818"/>
            <a:ext cx="123835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Menylinjen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92DA0D-A4B3-CB3F-CA30-4BD87E8BF59E}"/>
              </a:ext>
            </a:extLst>
          </p:cNvPr>
          <p:cNvSpPr txBox="1"/>
          <p:nvPr/>
        </p:nvSpPr>
        <p:spPr>
          <a:xfrm>
            <a:off x="483570" y="4468722"/>
            <a:ext cx="158242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Aktivitetslinjen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C023A4-1A76-4E00-F37C-7331B756DBB4}"/>
              </a:ext>
            </a:extLst>
          </p:cNvPr>
          <p:cNvSpPr txBox="1"/>
          <p:nvPr/>
        </p:nvSpPr>
        <p:spPr>
          <a:xfrm>
            <a:off x="2457069" y="3689863"/>
            <a:ext cx="21946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b-NO" dirty="0"/>
              <a:t>Sidefelt (filutforsker)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F04B1D-1ADD-B0E9-497E-5F83515AC721}"/>
              </a:ext>
            </a:extLst>
          </p:cNvPr>
          <p:cNvSpPr/>
          <p:nvPr/>
        </p:nvSpPr>
        <p:spPr>
          <a:xfrm>
            <a:off x="302792" y="426592"/>
            <a:ext cx="361556" cy="443281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542189CB-5022-A7DA-9FCB-E3C19EE4A6C0}"/>
              </a:ext>
            </a:extLst>
          </p:cNvPr>
          <p:cNvSpPr/>
          <p:nvPr/>
        </p:nvSpPr>
        <p:spPr>
          <a:xfrm rot="1333342">
            <a:off x="6879345" y="3582987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7994D8-8239-F3E5-C325-C5E5829668B6}"/>
              </a:ext>
            </a:extLst>
          </p:cNvPr>
          <p:cNvSpPr txBox="1"/>
          <p:nvPr/>
        </p:nvSpPr>
        <p:spPr>
          <a:xfrm>
            <a:off x="7327453" y="3129872"/>
            <a:ext cx="9945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Terminal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90A6918A-FAFC-4A6C-719F-F500DFD1EBBA}"/>
              </a:ext>
            </a:extLst>
          </p:cNvPr>
          <p:cNvSpPr/>
          <p:nvPr/>
        </p:nvSpPr>
        <p:spPr>
          <a:xfrm rot="12705339">
            <a:off x="10481243" y="675071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D81D1-0CEB-5341-569A-9EB56FEBBC5D}"/>
              </a:ext>
            </a:extLst>
          </p:cNvPr>
          <p:cNvSpPr txBox="1"/>
          <p:nvPr/>
        </p:nvSpPr>
        <p:spPr>
          <a:xfrm>
            <a:off x="9541355" y="1884150"/>
            <a:ext cx="18742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Kjør/</a:t>
            </a:r>
            <a:r>
              <a:rPr lang="nb-NO" dirty="0" err="1"/>
              <a:t>debug</a:t>
            </a:r>
            <a:r>
              <a:rPr lang="nb-NO" dirty="0"/>
              <a:t> knapp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76EC258C-9C55-9FC3-03FF-B77DDB8EEE97}"/>
              </a:ext>
            </a:extLst>
          </p:cNvPr>
          <p:cNvSpPr/>
          <p:nvPr/>
        </p:nvSpPr>
        <p:spPr>
          <a:xfrm rot="9307181">
            <a:off x="5827616" y="806235"/>
            <a:ext cx="447740" cy="12155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955C95-753C-2CC0-E1A5-F846454A26FE}"/>
              </a:ext>
            </a:extLst>
          </p:cNvPr>
          <p:cNvSpPr txBox="1"/>
          <p:nvPr/>
        </p:nvSpPr>
        <p:spPr>
          <a:xfrm>
            <a:off x="6264045" y="1984964"/>
            <a:ext cx="6320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nb-NO" dirty="0"/>
              <a:t>Fane</a:t>
            </a:r>
          </a:p>
        </p:txBody>
      </p:sp>
    </p:spTree>
    <p:extLst>
      <p:ext uri="{BB962C8B-B14F-4D97-AF65-F5344CB8AC3E}">
        <p14:creationId xmlns:p14="http://schemas.microsoft.com/office/powerpoint/2010/main" val="583902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43FA44-DED9-E704-F656-C7F24DD06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39E44F1-70FD-5C8F-2220-0B81018F0B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b-NO" sz="2400" dirty="0"/>
              <a:t>Hvorfor lære seg programmering?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VSCode</a:t>
            </a:r>
            <a:r>
              <a:rPr lang="nb-NO" sz="2400" dirty="0"/>
              <a:t>: et enkelt verktøy for koding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b="1" dirty="0"/>
              <a:t>Introduksjon til Python</a:t>
            </a:r>
          </a:p>
          <a:p>
            <a:pPr marL="457200" indent="-457200">
              <a:buFont typeface="+mj-lt"/>
              <a:buAutoNum type="arabicPeriod"/>
            </a:pPr>
            <a:r>
              <a:rPr lang="nb-NO" sz="2400" dirty="0" err="1"/>
              <a:t>chatGPT</a:t>
            </a:r>
            <a:r>
              <a:rPr lang="nb-NO" sz="2400" dirty="0"/>
              <a:t>: en mektig venn om brukt riktig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1FA5E9-E1AF-B0AC-D435-E2E0890673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3600" y="1706400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234855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7877</TotalTime>
  <Words>766</Words>
  <Application>Microsoft Macintosh PowerPoint</Application>
  <PresentationFormat>Widescreen</PresentationFormat>
  <Paragraphs>130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Gill Sans MT</vt:lpstr>
      <vt:lpstr>Söhne</vt:lpstr>
      <vt:lpstr>Office Theme</vt:lpstr>
      <vt:lpstr>PowerPoint Presentation</vt:lpstr>
      <vt:lpstr>Agenda</vt:lpstr>
      <vt:lpstr>Hvorfor bør man lære seg programmering?</vt:lpstr>
      <vt:lpstr>Forstå algoritmisk tenking</vt:lpstr>
      <vt:lpstr>Den viktigste delen av programmering gjøres på papir</vt:lpstr>
      <vt:lpstr>Agenda</vt:lpstr>
      <vt:lpstr>PowerPoint Presentation</vt:lpstr>
      <vt:lpstr>PowerPoint Presentation</vt:lpstr>
      <vt:lpstr>Agenda</vt:lpstr>
      <vt:lpstr>Hvorfor Python?</vt:lpstr>
      <vt:lpstr>PowerPoint Presentation</vt:lpstr>
      <vt:lpstr>Python og syntaks: variabler</vt:lpstr>
      <vt:lpstr>Python og syntaks: datatyper</vt:lpstr>
      <vt:lpstr>Python og syntaks: Aritmetiske Operatorer</vt:lpstr>
      <vt:lpstr>Python og syntaks: Sammenligning</vt:lpstr>
      <vt:lpstr>Python og syntaks: Kontrollflyt</vt:lpstr>
      <vt:lpstr>Python og syntaks: Løkker</vt:lpstr>
      <vt:lpstr>Python og syntaks: Funksjoner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 Petter</dc:creator>
  <cp:lastModifiedBy>Gran, Martin Kowalik</cp:lastModifiedBy>
  <cp:revision>3</cp:revision>
  <dcterms:created xsi:type="dcterms:W3CDTF">2023-10-02T13:22:38Z</dcterms:created>
  <dcterms:modified xsi:type="dcterms:W3CDTF">2023-11-20T10:33:37Z</dcterms:modified>
</cp:coreProperties>
</file>